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F2FE-A236-8A4D-B570-3DAC99F6B38C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6410-832D-C741-8F4F-F2B05E20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500" y="3567127"/>
            <a:ext cx="2762713" cy="2076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74" y="4429595"/>
            <a:ext cx="3639624" cy="242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112" y="81076"/>
            <a:ext cx="5389779" cy="229541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121815">
            <a:off x="2965438" y="2682005"/>
            <a:ext cx="1072055" cy="64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796974" y="3340421"/>
            <a:ext cx="1072055" cy="64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760755">
            <a:off x="8948822" y="2682006"/>
            <a:ext cx="1072055" cy="648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" y="3797300"/>
            <a:ext cx="4064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L</a:t>
            </a:r>
            <a:r>
              <a:rPr lang="en-US" b="1" dirty="0" smtClean="0"/>
              <a:t>ehman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J.P</a:t>
            </a:r>
            <a:r>
              <a:rPr lang="en-US" dirty="0"/>
              <a:t>. Morgan froze $17 billion of Lehman cash and securities </a:t>
            </a:r>
            <a:r>
              <a:rPr lang="en-US" dirty="0" smtClean="0"/>
              <a:t>that J.P</a:t>
            </a:r>
            <a:r>
              <a:rPr lang="en-US" dirty="0"/>
              <a:t>. Morgan h</a:t>
            </a:r>
            <a:r>
              <a:rPr lang="en-US" dirty="0" smtClean="0"/>
              <a:t>eld</a:t>
            </a:r>
            <a:r>
              <a:rPr lang="en-US" dirty="0"/>
              <a:t>, and then demanded $5 billion more in </a:t>
            </a:r>
            <a:r>
              <a:rPr lang="en-US" dirty="0" smtClean="0"/>
              <a:t>collateral</a:t>
            </a:r>
          </a:p>
          <a:p>
            <a:r>
              <a:rPr lang="en-US" dirty="0"/>
              <a:t>Reserve </a:t>
            </a:r>
            <a:r>
              <a:rPr lang="en-US" dirty="0" smtClean="0"/>
              <a:t>Fund, as one of Lehman’s creditors, collapsed afterward</a:t>
            </a:r>
          </a:p>
          <a:p>
            <a:r>
              <a:rPr lang="en-US" dirty="0" smtClean="0"/>
              <a:t>The Treasury felt </a:t>
            </a:r>
            <a:r>
              <a:rPr lang="en-US" dirty="0"/>
              <a:t>compelled for a time to guarantee all money market funds during </a:t>
            </a:r>
            <a:r>
              <a:rPr lang="en-US" dirty="0" smtClean="0"/>
              <a:t>the financial </a:t>
            </a:r>
            <a:r>
              <a:rPr lang="en-US" dirty="0"/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4259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zh-CN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altLang="zh-CN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NCENTIVES</a:t>
            </a:r>
            <a:r>
              <a:rPr lang="zh-CN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zh-CN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altLang="zh-CN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ISINCENTIVE</a:t>
            </a:r>
            <a:r>
              <a:rPr lang="zh-CN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altLang="zh-CN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</a:t>
            </a:r>
            <a:r>
              <a:rPr lang="zh-CN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altLang="zh-CN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ARKET</a:t>
            </a:r>
            <a:r>
              <a:rPr lang="zh-CN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altLang="zh-CN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ISCIPLINE</a:t>
            </a:r>
            <a:endParaRPr lang="zh-CN" altLang="en-US" sz="4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Counterparties often have needed skills, but limited </a:t>
            </a:r>
            <a:r>
              <a:rPr lang="en-US" dirty="0" smtClean="0"/>
              <a:t>incentives</a:t>
            </a:r>
          </a:p>
          <a:p>
            <a:r>
              <a:rPr lang="en-US" dirty="0"/>
              <a:t>Exposed creditors have incentives, but limited </a:t>
            </a:r>
            <a:r>
              <a:rPr lang="en-US" dirty="0" smtClean="0"/>
              <a:t>skills</a:t>
            </a:r>
          </a:p>
          <a:p>
            <a:r>
              <a:rPr lang="en-US" dirty="0"/>
              <a:t>The United States of America as missing </a:t>
            </a:r>
            <a:r>
              <a:rPr lang="en-US" dirty="0" smtClean="0"/>
              <a:t>creditor</a:t>
            </a:r>
          </a:p>
          <a:p>
            <a:r>
              <a:rPr lang="en-US" dirty="0"/>
              <a:t>The quandary of the bystander creditor</a:t>
            </a:r>
          </a:p>
        </p:txBody>
      </p:sp>
    </p:spTree>
    <p:extLst>
      <p:ext uri="{BB962C8B-B14F-4D97-AF65-F5344CB8AC3E}">
        <p14:creationId xmlns:p14="http://schemas.microsoft.com/office/powerpoint/2010/main" val="5910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T</a:t>
            </a:r>
            <a:r>
              <a:rPr lang="en-US" b="1" dirty="0" smtClean="0"/>
              <a:t>HE </a:t>
            </a:r>
            <a:r>
              <a:rPr lang="en-US" sz="4900" b="1" dirty="0" smtClean="0"/>
              <a:t>C</a:t>
            </a:r>
            <a:r>
              <a:rPr lang="en-US" b="1" dirty="0" smtClean="0"/>
              <a:t>ODE-</a:t>
            </a:r>
            <a:r>
              <a:rPr lang="en-US" sz="4900" b="1" dirty="0" smtClean="0"/>
              <a:t>I</a:t>
            </a:r>
            <a:r>
              <a:rPr lang="en-US" b="1" dirty="0" smtClean="0"/>
              <a:t>NDUCED </a:t>
            </a:r>
            <a:r>
              <a:rPr lang="en-US" sz="4900" b="1" dirty="0" smtClean="0"/>
              <a:t>W</a:t>
            </a:r>
            <a:r>
              <a:rPr lang="en-US" b="1" dirty="0" smtClean="0"/>
              <a:t>EAKENING </a:t>
            </a:r>
            <a:r>
              <a:rPr lang="en-US" sz="4900" b="1" dirty="0" smtClean="0"/>
              <a:t>O</a:t>
            </a:r>
            <a:r>
              <a:rPr lang="en-US" b="1" dirty="0" smtClean="0"/>
              <a:t>F </a:t>
            </a:r>
            <a:r>
              <a:rPr lang="en-US" sz="4900" b="1" dirty="0" smtClean="0"/>
              <a:t>M</a:t>
            </a:r>
            <a:r>
              <a:rPr lang="en-US" b="1" dirty="0" smtClean="0"/>
              <a:t>ARKET </a:t>
            </a:r>
            <a:r>
              <a:rPr lang="en-US" sz="4900" b="1" dirty="0" smtClean="0"/>
              <a:t>D</a:t>
            </a:r>
            <a:r>
              <a:rPr lang="en-US" b="1" dirty="0" smtClean="0"/>
              <a:t>ISCIPLINE </a:t>
            </a:r>
            <a:r>
              <a:rPr lang="en-US" sz="4900" b="1" dirty="0" smtClean="0"/>
              <a:t>M</a:t>
            </a:r>
            <a:r>
              <a:rPr lang="en-US" b="1" dirty="0" smtClean="0"/>
              <a:t>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discipline </a:t>
            </a:r>
            <a:r>
              <a:rPr lang="en-US" smtClean="0"/>
              <a:t>by cou</a:t>
            </a:r>
            <a:r>
              <a:rPr lang="en-US" altLang="zh-CN" smtClean="0"/>
              <a:t>n</a:t>
            </a:r>
            <a:r>
              <a:rPr lang="en-US" smtClean="0"/>
              <a:t>terparty </a:t>
            </a:r>
            <a:r>
              <a:rPr lang="en-US" dirty="0" smtClean="0"/>
              <a:t>monitoring</a:t>
            </a:r>
          </a:p>
          <a:p>
            <a:r>
              <a:rPr lang="en-US" dirty="0" smtClean="0"/>
              <a:t>By raising prices</a:t>
            </a:r>
          </a:p>
          <a:p>
            <a:r>
              <a:rPr lang="en-US" dirty="0" smtClean="0"/>
              <a:t>By dealing only with strong cou</a:t>
            </a:r>
            <a:r>
              <a:rPr lang="en-US" altLang="zh-CN" dirty="0" smtClean="0"/>
              <a:t>nt</a:t>
            </a:r>
            <a:r>
              <a:rPr lang="en-US" dirty="0" smtClean="0"/>
              <a:t>erparties</a:t>
            </a:r>
          </a:p>
          <a:p>
            <a:r>
              <a:rPr lang="en-US" dirty="0" smtClean="0"/>
              <a:t>By reducing exposure to a single counterparty</a:t>
            </a:r>
          </a:p>
          <a:p>
            <a:r>
              <a:rPr lang="en-US" dirty="0" smtClean="0"/>
              <a:t>By su</a:t>
            </a:r>
            <a:r>
              <a:rPr lang="en-US" altLang="zh-CN" dirty="0" smtClean="0"/>
              <a:t>b</a:t>
            </a:r>
            <a:r>
              <a:rPr lang="en-US" dirty="0" smtClean="0"/>
              <a:t>stituting into stronger financing structures</a:t>
            </a:r>
          </a:p>
          <a:p>
            <a:r>
              <a:rPr lang="en-US" dirty="0" smtClean="0"/>
              <a:t>By moving from overnight repos to longer-term financing</a:t>
            </a:r>
          </a:p>
          <a:p>
            <a:r>
              <a:rPr lang="en-US" dirty="0" smtClean="0"/>
              <a:t>By setting better margin coverage earlier</a:t>
            </a:r>
          </a:p>
        </p:txBody>
      </p:sp>
    </p:spTree>
    <p:extLst>
      <p:ext uri="{BB962C8B-B14F-4D97-AF65-F5344CB8AC3E}">
        <p14:creationId xmlns:p14="http://schemas.microsoft.com/office/powerpoint/2010/main" val="1006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</a:t>
            </a:r>
            <a:r>
              <a:rPr lang="en-US" b="1" dirty="0" smtClean="0"/>
              <a:t>UN </a:t>
            </a:r>
            <a:r>
              <a:rPr lang="en-US" sz="4800" b="1" dirty="0" smtClean="0"/>
              <a:t>A</a:t>
            </a:r>
            <a:r>
              <a:rPr lang="en-US" b="1" dirty="0" smtClean="0"/>
              <a:t>ND </a:t>
            </a:r>
            <a:r>
              <a:rPr lang="en-US" sz="4800" b="1" dirty="0" smtClean="0"/>
              <a:t>C</a:t>
            </a:r>
            <a:r>
              <a:rPr lang="en-US" b="1" dirty="0" smtClean="0"/>
              <a:t>ONTAGION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AIG: collateral calls, runs, and private lenders’ refusal to lend</a:t>
            </a:r>
          </a:p>
          <a:p>
            <a:r>
              <a:rPr lang="en-US" dirty="0" smtClean="0"/>
              <a:t>Information Contagion</a:t>
            </a:r>
          </a:p>
          <a:p>
            <a:pPr lvl="1"/>
            <a:r>
              <a:rPr lang="en-US" sz="2800" dirty="0"/>
              <a:t>Creditors are poorly informed about their counterparties’ financial health </a:t>
            </a:r>
          </a:p>
          <a:p>
            <a:r>
              <a:rPr lang="en-US" dirty="0" smtClean="0"/>
              <a:t>Collateral Contagion</a:t>
            </a:r>
          </a:p>
          <a:p>
            <a:pPr lvl="1"/>
            <a:r>
              <a:rPr lang="en-US" sz="2800" dirty="0"/>
              <a:t>A simultaneous effort across financial markets to sell collateral and debtor assets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b="1" dirty="0" smtClean="0"/>
              <a:t>W</a:t>
            </a:r>
            <a:r>
              <a:rPr lang="en-US" altLang="zh-CN" sz="4800" b="1" dirty="0" smtClean="0"/>
              <a:t>HY</a:t>
            </a:r>
            <a:r>
              <a:rPr lang="zh-CN" altLang="en-US" sz="4800" b="1" dirty="0" smtClean="0"/>
              <a:t> </a:t>
            </a:r>
            <a:r>
              <a:rPr lang="en-US" altLang="zh-CN" sz="5400" b="1" dirty="0" smtClean="0"/>
              <a:t>C</a:t>
            </a:r>
            <a:r>
              <a:rPr lang="en-US" altLang="zh-CN" sz="4800" b="1" dirty="0" smtClean="0"/>
              <a:t>ONTRACT</a:t>
            </a:r>
            <a:r>
              <a:rPr lang="zh-CN" altLang="en-US" sz="4800" b="1" dirty="0" smtClean="0"/>
              <a:t> </a:t>
            </a:r>
            <a:r>
              <a:rPr lang="en-US" altLang="zh-CN" sz="5400" b="1" dirty="0" smtClean="0"/>
              <a:t>C</a:t>
            </a:r>
            <a:r>
              <a:rPr lang="en-US" altLang="zh-CN" sz="4800" b="1" dirty="0" smtClean="0"/>
              <a:t>ANNOT</a:t>
            </a:r>
            <a:r>
              <a:rPr lang="zh-CN" altLang="en-US" sz="4800" b="1" dirty="0" smtClean="0"/>
              <a:t> </a:t>
            </a:r>
            <a:r>
              <a:rPr lang="en-US" altLang="zh-CN" sz="4800" b="1" dirty="0" smtClean="0"/>
              <a:t>SOLVE</a:t>
            </a:r>
            <a:r>
              <a:rPr lang="en-US" altLang="zh-CN" sz="4800" b="1" dirty="0"/>
              <a:t> </a:t>
            </a:r>
            <a:r>
              <a:rPr lang="en-US" altLang="zh-CN" sz="5400" b="1" dirty="0" smtClean="0"/>
              <a:t>C</a:t>
            </a:r>
            <a:r>
              <a:rPr lang="en-US" altLang="zh-CN" sz="4800" b="1" dirty="0" smtClean="0"/>
              <a:t>OUNTERPARTY</a:t>
            </a:r>
            <a:r>
              <a:rPr lang="zh-CN" altLang="en-US" sz="4800" b="1" dirty="0" smtClean="0"/>
              <a:t> </a:t>
            </a:r>
            <a:r>
              <a:rPr lang="en-US" altLang="zh-CN" sz="5400" b="1" dirty="0" smtClean="0"/>
              <a:t>R</a:t>
            </a:r>
            <a:r>
              <a:rPr lang="en-US" altLang="zh-CN" sz="4800" b="1" dirty="0" smtClean="0"/>
              <a:t>ISK</a:t>
            </a:r>
            <a:endParaRPr lang="zh-CN" altLang="en-US" sz="4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Contractual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Limits</a:t>
            </a:r>
          </a:p>
          <a:p>
            <a:pPr lvl="1"/>
            <a:r>
              <a:rPr lang="en-US" altLang="zh-CN" dirty="0" smtClean="0"/>
              <a:t>Demand collateral sooner</a:t>
            </a:r>
          </a:p>
          <a:p>
            <a:pPr lvl="1"/>
            <a:r>
              <a:rPr lang="en-US" altLang="zh-CN" dirty="0" smtClean="0"/>
              <a:t>Contractual reaction may be an arms race</a:t>
            </a:r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Regulatory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Needed</a:t>
            </a:r>
          </a:p>
          <a:p>
            <a:pPr lvl="1"/>
            <a:r>
              <a:rPr lang="en-US" altLang="zh-CN" dirty="0" smtClean="0"/>
              <a:t>Counterparty can net unrelated trades, as long as they can be called derivatives or </a:t>
            </a:r>
            <a:r>
              <a:rPr lang="en-US" altLang="zh-CN" dirty="0" err="1" smtClean="0"/>
              <a:t>repucrhcase</a:t>
            </a:r>
            <a:r>
              <a:rPr lang="en-US" altLang="zh-CN" dirty="0" smtClean="0"/>
              <a:t> agreements</a:t>
            </a:r>
          </a:p>
          <a:p>
            <a:pPr lvl="1"/>
            <a:r>
              <a:rPr lang="en-US" altLang="zh-CN" dirty="0" smtClean="0"/>
              <a:t>United States as de facto guarantor</a:t>
            </a:r>
            <a:endParaRPr lang="zh-CN" altLang="en-US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b="1" dirty="0" smtClean="0"/>
              <a:t>W</a:t>
            </a:r>
            <a:r>
              <a:rPr lang="en-US" altLang="zh-CN" b="1" dirty="0" smtClean="0"/>
              <a:t>HAT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T</a:t>
            </a:r>
            <a:r>
              <a:rPr lang="en-US" altLang="zh-CN" b="1" dirty="0" smtClean="0"/>
              <a:t>HE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D</a:t>
            </a:r>
            <a:r>
              <a:rPr lang="en-US" altLang="zh-CN" b="1" dirty="0" smtClean="0"/>
              <a:t>ODD-</a:t>
            </a:r>
            <a:r>
              <a:rPr lang="en-US" altLang="zh-CN" sz="4800" b="1" dirty="0" smtClean="0"/>
              <a:t>F</a:t>
            </a:r>
            <a:r>
              <a:rPr lang="en-US" altLang="zh-CN" b="1" dirty="0" smtClean="0"/>
              <a:t>RANK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F</a:t>
            </a:r>
            <a:r>
              <a:rPr lang="en-US" altLang="zh-CN" b="1" dirty="0" smtClean="0"/>
              <a:t>INANCIAL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R</a:t>
            </a:r>
            <a:r>
              <a:rPr lang="en-US" altLang="zh-CN" b="1" dirty="0" smtClean="0"/>
              <a:t>EFORMS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D</a:t>
            </a:r>
            <a:r>
              <a:rPr lang="en-US" altLang="zh-CN" b="1" dirty="0" smtClean="0"/>
              <a:t>O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A</a:t>
            </a:r>
            <a:r>
              <a:rPr lang="en-US" altLang="zh-CN" b="1" dirty="0" smtClean="0"/>
              <a:t>ND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F</a:t>
            </a:r>
            <a:r>
              <a:rPr lang="en-US" altLang="zh-CN" b="1" dirty="0" smtClean="0"/>
              <a:t>AIL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T</a:t>
            </a:r>
            <a:r>
              <a:rPr lang="en-US" altLang="zh-CN" b="1" dirty="0" smtClean="0"/>
              <a:t>O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D</a:t>
            </a:r>
            <a:r>
              <a:rPr lang="en-US" altLang="zh-CN" b="1" dirty="0" smtClean="0"/>
              <a:t>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Mandates a clearinghouse or exchange for many derivatives</a:t>
            </a:r>
          </a:p>
          <a:p>
            <a:r>
              <a:rPr lang="en-US" dirty="0" smtClean="0"/>
              <a:t>Clearinghouse weaknesses</a:t>
            </a:r>
          </a:p>
          <a:p>
            <a:pPr lvl="1"/>
            <a:r>
              <a:rPr lang="en-US" dirty="0" smtClean="0"/>
              <a:t>Is it properly incentivized?</a:t>
            </a:r>
          </a:p>
          <a:p>
            <a:pPr lvl="1"/>
            <a:r>
              <a:rPr lang="en-US" dirty="0" smtClean="0"/>
              <a:t>Many types of derivative cannot be handled by a clearinghouse</a:t>
            </a:r>
          </a:p>
          <a:p>
            <a:pPr lvl="1"/>
            <a:r>
              <a:rPr lang="en-US" dirty="0" smtClean="0"/>
              <a:t>Risk transfer to creditors outside the exchange’s netting mechanism</a:t>
            </a:r>
          </a:p>
          <a:p>
            <a:pPr lvl="1"/>
            <a:r>
              <a:rPr lang="en-US" dirty="0" smtClean="0"/>
              <a:t>Clearinghouse’s reaction speed</a:t>
            </a:r>
          </a:p>
        </p:txBody>
      </p:sp>
    </p:spTree>
    <p:extLst>
      <p:ext uri="{BB962C8B-B14F-4D97-AF65-F5344CB8AC3E}">
        <p14:creationId xmlns:p14="http://schemas.microsoft.com/office/powerpoint/2010/main" val="4498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</a:t>
            </a:r>
            <a:r>
              <a:rPr lang="en-US" b="1" dirty="0" smtClean="0"/>
              <a:t>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11 makes exception to derivatives and repo </a:t>
            </a:r>
            <a:r>
              <a:rPr lang="en-US" dirty="0" err="1" smtClean="0"/>
              <a:t>counterparites</a:t>
            </a:r>
            <a:endParaRPr lang="en-US" dirty="0" smtClean="0"/>
          </a:p>
          <a:p>
            <a:r>
              <a:rPr lang="en-US" dirty="0" smtClean="0"/>
              <a:t>The privileged capacity can induce a run on the failing financial institution</a:t>
            </a:r>
          </a:p>
          <a:p>
            <a:r>
              <a:rPr lang="en-US" dirty="0" smtClean="0"/>
              <a:t>The exemption can exacerbate collateral contagion and information contagion</a:t>
            </a:r>
          </a:p>
          <a:p>
            <a:r>
              <a:rPr lang="en-US" dirty="0" smtClean="0"/>
              <a:t>The years prior to the crisis: derivatives players’ advantages undermine </a:t>
            </a:r>
            <a:r>
              <a:rPr lang="en-US" dirty="0" err="1" smtClean="0"/>
              <a:t>prebankruptcy</a:t>
            </a:r>
            <a:r>
              <a:rPr lang="en-US" dirty="0" smtClean="0"/>
              <a:t> market-discipline incentives</a:t>
            </a:r>
          </a:p>
          <a:p>
            <a:r>
              <a:rPr lang="en-US" dirty="0" smtClean="0"/>
              <a:t>Ongoing financial crisis: privileges accelerate and transmit financial instability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</a:t>
            </a:r>
            <a:r>
              <a:rPr lang="en-US" b="1" dirty="0" smtClean="0"/>
              <a:t>Y </a:t>
            </a:r>
            <a:r>
              <a:rPr lang="en-US" sz="4800" b="1" dirty="0" smtClean="0"/>
              <a:t>O</a:t>
            </a:r>
            <a:r>
              <a:rPr lang="en-US" b="1" dirty="0" smtClean="0"/>
              <a:t>PINIONS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Superpriorities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blanket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exceptions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undermine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derivatives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repo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players’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incentives</a:t>
            </a:r>
            <a:endParaRPr lang="zh-CN" altLang="en-US" dirty="0" smtClean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difficulty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ode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Opposition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benefit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superpriorities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Lobbying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</a:t>
            </a:r>
            <a:endParaRPr lang="zh-CN" alt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48800" cy="3039734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T</a:t>
            </a:r>
            <a:r>
              <a:rPr lang="en-US" altLang="zh-CN" sz="4800" b="1" dirty="0" smtClean="0"/>
              <a:t>HE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D</a:t>
            </a:r>
            <a:r>
              <a:rPr lang="en-US" altLang="zh-CN" sz="4800" b="1" dirty="0" smtClean="0"/>
              <a:t>ERIVATIVES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M</a:t>
            </a:r>
            <a:r>
              <a:rPr lang="en-US" altLang="zh-CN" sz="4800" b="1" dirty="0" smtClean="0"/>
              <a:t>ARKET’S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P</a:t>
            </a:r>
            <a:r>
              <a:rPr lang="en-US" altLang="zh-CN" sz="4800" b="1" dirty="0" smtClean="0"/>
              <a:t>AYMENT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P</a:t>
            </a:r>
            <a:r>
              <a:rPr lang="en-US" altLang="zh-CN" sz="4800" b="1" dirty="0" smtClean="0"/>
              <a:t>RIORITIES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A</a:t>
            </a:r>
            <a:r>
              <a:rPr lang="en-US" altLang="zh-CN" sz="4800" b="1" dirty="0" smtClean="0"/>
              <a:t>S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F</a:t>
            </a:r>
            <a:r>
              <a:rPr lang="en-US" altLang="zh-CN" sz="4800" b="1" dirty="0" smtClean="0"/>
              <a:t>INANICAL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C</a:t>
            </a:r>
            <a:r>
              <a:rPr lang="en-US" altLang="zh-CN" sz="4800" b="1" dirty="0" smtClean="0"/>
              <a:t>RISIS</a:t>
            </a:r>
            <a:r>
              <a:rPr lang="zh-CN" altLang="en-US" sz="4800" b="1" dirty="0" smtClean="0"/>
              <a:t> </a:t>
            </a:r>
            <a:r>
              <a:rPr lang="en-US" altLang="zh-CN" b="1" dirty="0" smtClean="0"/>
              <a:t>A</a:t>
            </a:r>
            <a:r>
              <a:rPr lang="en-US" altLang="zh-CN" sz="4800" b="1" dirty="0" smtClean="0"/>
              <a:t>CCELERATOR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4907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b="1" u="sng" dirty="0" smtClean="0"/>
              <a:t>Mark</a:t>
            </a:r>
            <a:r>
              <a:rPr lang="zh-CN" altLang="en-US" sz="2800" b="1" u="sng" dirty="0" smtClean="0"/>
              <a:t> </a:t>
            </a:r>
            <a:r>
              <a:rPr lang="en-US" altLang="zh-CN" sz="2800" b="1" u="sng" dirty="0" smtClean="0"/>
              <a:t>J.</a:t>
            </a:r>
            <a:r>
              <a:rPr lang="zh-CN" altLang="en-US" sz="2800" b="1" u="sng" dirty="0" smtClean="0"/>
              <a:t> </a:t>
            </a:r>
            <a:r>
              <a:rPr lang="en-US" altLang="zh-CN" sz="2800" b="1" u="sng" dirty="0" smtClean="0"/>
              <a:t>Roe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627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dirty="0" smtClean="0"/>
              <a:t>A</a:t>
            </a:r>
            <a:r>
              <a:rPr lang="en-US" altLang="zh-CN" b="1" dirty="0" smtClean="0"/>
              <a:t>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3200" b="1" dirty="0" smtClean="0"/>
              <a:t>C</a:t>
            </a:r>
            <a:r>
              <a:rPr lang="en-US" altLang="zh-CN" dirty="0" smtClean="0"/>
              <a:t>HAPTER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11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S</a:t>
            </a:r>
            <a:r>
              <a:rPr lang="en-US" altLang="zh-CN" dirty="0" smtClean="0"/>
              <a:t>UPERORIORITIES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F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D</a:t>
            </a:r>
            <a:r>
              <a:rPr lang="en-US" altLang="zh-CN" dirty="0" smtClean="0"/>
              <a:t>ERIVATIVES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A</a:t>
            </a:r>
            <a:r>
              <a:rPr lang="en-US" altLang="zh-CN" dirty="0" smtClean="0"/>
              <a:t>ND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R</a:t>
            </a:r>
            <a:r>
              <a:rPr lang="en-US" altLang="zh-CN" dirty="0" smtClean="0"/>
              <a:t>EPOS</a:t>
            </a:r>
            <a:endParaRPr lang="zh-CN" altLang="en-US" dirty="0" smtClean="0"/>
          </a:p>
          <a:p>
            <a:pPr lvl="1"/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Code</a:t>
            </a:r>
            <a:endParaRPr lang="zh-CN" altLang="en-US" i="1" dirty="0" smtClean="0"/>
          </a:p>
          <a:p>
            <a:pPr lvl="1"/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AIG,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Bear,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and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Lehman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Failures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in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light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of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Code</a:t>
            </a:r>
            <a:endParaRPr lang="zh-CN" altLang="en-US" i="1" dirty="0" smtClean="0"/>
          </a:p>
          <a:p>
            <a:r>
              <a:rPr lang="en-US" altLang="zh-CN" sz="3200" b="1" dirty="0" smtClean="0"/>
              <a:t>C</a:t>
            </a:r>
            <a:r>
              <a:rPr lang="en-US" altLang="zh-CN" dirty="0" smtClean="0"/>
              <a:t>ODE-</a:t>
            </a:r>
            <a:r>
              <a:rPr lang="en-US" altLang="zh-CN" sz="3200" b="1" dirty="0" smtClean="0"/>
              <a:t>I</a:t>
            </a:r>
            <a:r>
              <a:rPr lang="en-US" altLang="zh-CN" dirty="0" smtClean="0"/>
              <a:t>NDUCED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D</a:t>
            </a:r>
            <a:r>
              <a:rPr lang="en-US" altLang="zh-CN" dirty="0" smtClean="0"/>
              <a:t>ISINCENTIVES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T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M</a:t>
            </a:r>
            <a:r>
              <a:rPr lang="en-US" altLang="zh-CN" dirty="0" smtClean="0"/>
              <a:t>ARKET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D</a:t>
            </a:r>
            <a:r>
              <a:rPr lang="en-US" altLang="zh-CN" dirty="0" smtClean="0"/>
              <a:t>ISCIPLINE</a:t>
            </a:r>
            <a:endParaRPr lang="zh-CN" altLang="en-US" dirty="0" smtClean="0"/>
          </a:p>
          <a:p>
            <a:pPr lvl="1"/>
            <a:r>
              <a:rPr lang="en-US" altLang="zh-CN" i="1" dirty="0" smtClean="0"/>
              <a:t>Incentives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and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Disincentive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for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Market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Discipline</a:t>
            </a:r>
            <a:endParaRPr lang="zh-CN" altLang="en-US" i="1" dirty="0" smtClean="0"/>
          </a:p>
          <a:p>
            <a:pPr lvl="1"/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Code-Induced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Weakening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of</a:t>
            </a:r>
            <a:r>
              <a:rPr lang="zh-CN" altLang="en-US" i="1" dirty="0" smtClean="0"/>
              <a:t> </a:t>
            </a:r>
            <a:r>
              <a:rPr lang="en-US" altLang="zh-CN" i="1" dirty="0"/>
              <a:t>M</a:t>
            </a:r>
            <a:r>
              <a:rPr lang="en-US" altLang="zh-CN" i="1" dirty="0" smtClean="0"/>
              <a:t>arket-Discipline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Mechanisms</a:t>
            </a:r>
            <a:endParaRPr lang="zh-CN" altLang="en-US" i="1" dirty="0" smtClean="0"/>
          </a:p>
          <a:p>
            <a:pPr lvl="1"/>
            <a:r>
              <a:rPr lang="en-US" altLang="zh-CN" i="1" dirty="0" smtClean="0"/>
              <a:t>Runs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and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Contagion</a:t>
            </a:r>
            <a:endParaRPr lang="zh-CN" altLang="en-US" i="1" dirty="0" smtClean="0"/>
          </a:p>
          <a:p>
            <a:r>
              <a:rPr lang="en-US" altLang="zh-CN" sz="3200" b="1" dirty="0" smtClean="0"/>
              <a:t>W</a:t>
            </a:r>
            <a:r>
              <a:rPr lang="en-US" altLang="zh-CN" dirty="0" smtClean="0"/>
              <a:t>HY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C</a:t>
            </a:r>
            <a:r>
              <a:rPr lang="en-US" altLang="zh-CN" dirty="0" smtClean="0"/>
              <a:t>ONTRACT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C</a:t>
            </a:r>
            <a:r>
              <a:rPr lang="en-US" altLang="zh-CN" dirty="0" smtClean="0"/>
              <a:t>ANNOT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S</a:t>
            </a:r>
            <a:r>
              <a:rPr lang="en-US" altLang="zh-CN" dirty="0" smtClean="0"/>
              <a:t>OLVE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C</a:t>
            </a:r>
            <a:r>
              <a:rPr lang="en-US" altLang="zh-CN" dirty="0" smtClean="0"/>
              <a:t>OUNTERPARTY</a:t>
            </a:r>
            <a:r>
              <a:rPr lang="zh-CN" altLang="en-US" dirty="0" smtClean="0"/>
              <a:t> </a:t>
            </a:r>
            <a:r>
              <a:rPr lang="en-US" altLang="zh-CN" sz="3200" b="1" dirty="0" smtClean="0"/>
              <a:t>R</a:t>
            </a:r>
            <a:r>
              <a:rPr lang="en-US" altLang="zh-CN" dirty="0" smtClean="0"/>
              <a:t>ISK</a:t>
            </a:r>
            <a:endParaRPr lang="zh-CN" altLang="en-US" dirty="0" smtClean="0"/>
          </a:p>
          <a:p>
            <a:pPr lvl="1"/>
            <a:r>
              <a:rPr lang="en-US" altLang="zh-CN" i="1" dirty="0" smtClean="0"/>
              <a:t>Contractual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Reaction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and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Its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Limits</a:t>
            </a:r>
            <a:endParaRPr lang="zh-CN" altLang="en-US" i="1" dirty="0" smtClean="0"/>
          </a:p>
          <a:p>
            <a:pPr lvl="1"/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Regulatory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Reaction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Needed</a:t>
            </a:r>
            <a:endParaRPr lang="zh-CN" altLang="en-US" i="1" dirty="0" smtClean="0"/>
          </a:p>
          <a:p>
            <a:r>
              <a:rPr lang="en-US" altLang="zh-CN" sz="3000" b="1" dirty="0" smtClean="0"/>
              <a:t>W</a:t>
            </a:r>
            <a:r>
              <a:rPr lang="en-US" altLang="zh-CN" dirty="0" smtClean="0"/>
              <a:t>HAT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D</a:t>
            </a:r>
            <a:r>
              <a:rPr lang="en-US" altLang="zh-CN" dirty="0" smtClean="0"/>
              <a:t>ODD-</a:t>
            </a:r>
            <a:r>
              <a:rPr lang="en-US" altLang="zh-CN" sz="3000" b="1" dirty="0" smtClean="0"/>
              <a:t>F</a:t>
            </a:r>
            <a:r>
              <a:rPr lang="en-US" altLang="zh-CN" dirty="0" smtClean="0"/>
              <a:t>RANK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F</a:t>
            </a:r>
            <a:r>
              <a:rPr lang="en-US" altLang="zh-CN" dirty="0" smtClean="0"/>
              <a:t>INANCIAL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R</a:t>
            </a:r>
            <a:r>
              <a:rPr lang="en-US" altLang="zh-CN" dirty="0" smtClean="0"/>
              <a:t>EFORMS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D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A</a:t>
            </a:r>
            <a:r>
              <a:rPr lang="en-US" altLang="zh-CN" dirty="0" smtClean="0"/>
              <a:t>ND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F</a:t>
            </a:r>
            <a:r>
              <a:rPr lang="en-US" altLang="zh-CN" dirty="0" smtClean="0"/>
              <a:t>AIL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T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sz="3000" b="1" dirty="0" smtClean="0"/>
              <a:t>D</a:t>
            </a:r>
            <a:r>
              <a:rPr lang="en-US" altLang="zh-CN" dirty="0" smtClean="0"/>
              <a:t>O</a:t>
            </a:r>
            <a:endParaRPr lang="zh-CN" altLang="en-US" dirty="0" smtClean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dirty="0" smtClean="0"/>
              <a:t>T</a:t>
            </a:r>
            <a:r>
              <a:rPr lang="en-US" altLang="zh-CN" b="1" dirty="0" smtClean="0"/>
              <a:t>HE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C</a:t>
            </a:r>
            <a:r>
              <a:rPr lang="en-US" altLang="zh-CN" b="1" dirty="0" smtClean="0"/>
              <a:t>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debtor’s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creditors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collecting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their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bankrupt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debtor</a:t>
            </a:r>
            <a:endParaRPr lang="zh-CN" altLang="en-US" dirty="0" smtClean="0"/>
          </a:p>
          <a:p>
            <a:r>
              <a:rPr lang="en-US" altLang="zh-CN" dirty="0" smtClean="0"/>
              <a:t>Requires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creditors</a:t>
            </a:r>
            <a:r>
              <a:rPr lang="zh-CN" altLang="en-US" dirty="0" smtClean="0"/>
              <a:t>  </a:t>
            </a:r>
            <a:r>
              <a:rPr lang="en-US" altLang="zh-CN" dirty="0" smtClean="0"/>
              <a:t>who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themselves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repaid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bankruptcy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return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seized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payment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made</a:t>
            </a:r>
            <a:endParaRPr lang="zh-CN" altLang="en-US" dirty="0" smtClean="0"/>
          </a:p>
          <a:p>
            <a:r>
              <a:rPr lang="en-US" altLang="zh-CN" dirty="0" smtClean="0"/>
              <a:t>Requires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fraduluent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conveyances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recaptured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debtor</a:t>
            </a:r>
            <a:endParaRPr lang="zh-CN" altLang="en-US" dirty="0"/>
          </a:p>
          <a:p>
            <a:r>
              <a:rPr lang="en-US" altLang="zh-CN" dirty="0" smtClean="0"/>
              <a:t>Allows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debtor,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creditor,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affirm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outstanding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contracts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b="1" dirty="0" smtClean="0"/>
              <a:t>T</a:t>
            </a:r>
            <a:r>
              <a:rPr lang="en-US" altLang="zh-CN" b="1" dirty="0" smtClean="0"/>
              <a:t>HE</a:t>
            </a:r>
            <a:r>
              <a:rPr lang="zh-CN" altLang="en-US" b="1" dirty="0" smtClean="0"/>
              <a:t> </a:t>
            </a:r>
            <a:r>
              <a:rPr lang="en-US" altLang="zh-CN" sz="4800" b="1" dirty="0" smtClean="0"/>
              <a:t>C</a:t>
            </a:r>
            <a:r>
              <a:rPr lang="en-US" altLang="zh-CN" b="1" dirty="0" smtClean="0"/>
              <a:t>ODE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F</a:t>
            </a:r>
            <a:r>
              <a:rPr lang="en-US" altLang="zh-CN" b="1" dirty="0" smtClean="0"/>
              <a:t>OR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C</a:t>
            </a:r>
            <a:r>
              <a:rPr lang="en-US" altLang="zh-CN" b="1" dirty="0" smtClean="0"/>
              <a:t>REDITORS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H</a:t>
            </a:r>
            <a:r>
              <a:rPr lang="en-US" altLang="zh-CN" b="1" dirty="0" smtClean="0"/>
              <a:t>OLDING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D</a:t>
            </a:r>
            <a:r>
              <a:rPr lang="en-US" altLang="zh-CN" b="1" dirty="0" smtClean="0"/>
              <a:t>ERIVATIVES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A</a:t>
            </a:r>
            <a:r>
              <a:rPr lang="en-US" altLang="zh-CN" b="1" dirty="0" smtClean="0"/>
              <a:t>ND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R</a:t>
            </a:r>
            <a:r>
              <a:rPr lang="en-US" altLang="zh-CN" b="1" dirty="0" smtClean="0"/>
              <a:t>EPURCHASE</a:t>
            </a:r>
            <a:r>
              <a:rPr lang="zh-CN" altLang="en-US" b="1" dirty="0" smtClean="0"/>
              <a:t> </a:t>
            </a:r>
            <a:r>
              <a:rPr lang="en-US" altLang="zh-CN" sz="4900" b="1" dirty="0" smtClean="0"/>
              <a:t>A</a:t>
            </a:r>
            <a:r>
              <a:rPr lang="en-US" altLang="zh-CN" b="1" dirty="0" smtClean="0"/>
              <a:t>GGREEMENTS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Allows</a:t>
            </a:r>
            <a:r>
              <a:rPr lang="zh-CN" altLang="en-US" dirty="0" smtClean="0"/>
              <a:t> </a:t>
            </a:r>
            <a:r>
              <a:rPr lang="en-US" dirty="0" smtClean="0"/>
              <a:t>counterparties </a:t>
            </a:r>
            <a:r>
              <a:rPr lang="en-US" altLang="zh-CN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immediately collect on their debts at the beginning of a </a:t>
            </a:r>
            <a:r>
              <a:rPr lang="en-US" dirty="0" smtClean="0"/>
              <a:t>bankruptcy</a:t>
            </a:r>
            <a:endParaRPr lang="zh-CN" altLang="en-US" dirty="0" smtClean="0"/>
          </a:p>
          <a:p>
            <a:r>
              <a:rPr lang="en-US" altLang="zh-CN" dirty="0" smtClean="0"/>
              <a:t>Allows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keep</a:t>
            </a:r>
            <a:r>
              <a:rPr lang="zh-CN" altLang="en-US" dirty="0" smtClean="0"/>
              <a:t> </a:t>
            </a:r>
            <a:r>
              <a:rPr lang="en-US" dirty="0" err="1" smtClean="0"/>
              <a:t>eveof</a:t>
            </a:r>
            <a:r>
              <a:rPr lang="en-US" dirty="0" smtClean="0"/>
              <a:t>-bankruptcy </a:t>
            </a:r>
            <a:r>
              <a:rPr lang="en-US" dirty="0"/>
              <a:t>preferential payments on old debts </a:t>
            </a:r>
            <a:endParaRPr lang="zh-CN" altLang="en-US" dirty="0" smtClean="0"/>
          </a:p>
          <a:p>
            <a:r>
              <a:rPr lang="en-US" altLang="zh-CN" dirty="0" smtClean="0"/>
              <a:t>E</a:t>
            </a:r>
            <a:r>
              <a:rPr lang="en-US" dirty="0" smtClean="0"/>
              <a:t>xempt</a:t>
            </a:r>
            <a:r>
              <a:rPr lang="en-US" altLang="zh-CN" dirty="0" smtClean="0"/>
              <a:t>s</a:t>
            </a:r>
            <a:r>
              <a:rPr lang="en-US" dirty="0" smtClean="0"/>
              <a:t> </a:t>
            </a:r>
            <a:r>
              <a:rPr lang="en-US" altLang="zh-CN" dirty="0" smtClean="0"/>
              <a:t>them</a:t>
            </a:r>
            <a:r>
              <a:rPr lang="zh-CN" altLang="en-US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most fraudulent conveyance </a:t>
            </a:r>
            <a:r>
              <a:rPr lang="en-US" dirty="0" smtClean="0"/>
              <a:t>liability</a:t>
            </a:r>
            <a:endParaRPr lang="zh-CN" altLang="en-US" dirty="0" smtClean="0"/>
          </a:p>
          <a:p>
            <a:r>
              <a:rPr lang="en-US" altLang="zh-CN" dirty="0" smtClean="0"/>
              <a:t>Allows</a:t>
            </a:r>
            <a:r>
              <a:rPr lang="zh-CN" altLang="en-US" dirty="0" smtClean="0"/>
              <a:t> </a:t>
            </a:r>
            <a:r>
              <a:rPr lang="en-US" dirty="0" smtClean="0"/>
              <a:t>derivatives</a:t>
            </a:r>
            <a:r>
              <a:rPr lang="zh-CN" altLang="en-US" dirty="0" smtClean="0"/>
              <a:t> </a:t>
            </a:r>
            <a:r>
              <a:rPr lang="en-US" dirty="0" smtClean="0"/>
              <a:t>counterparties </a:t>
            </a:r>
            <a:r>
              <a:rPr lang="en-US" altLang="zh-CN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choose whether or not to terminate contracts.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en-US" sz="3200" b="1" dirty="0"/>
          </a:p>
          <a:p>
            <a:pPr marL="0" indent="0">
              <a:buNone/>
            </a:pPr>
            <a:r>
              <a:rPr lang="en-US" altLang="zh-CN" sz="3200" b="1" dirty="0" smtClean="0"/>
              <a:t>“</a:t>
            </a:r>
            <a:r>
              <a:rPr lang="en-US" sz="3200" b="1" dirty="0" smtClean="0"/>
              <a:t>The </a:t>
            </a:r>
            <a:r>
              <a:rPr lang="en-US" sz="3200" b="1" dirty="0"/>
              <a:t>Code favors the derivatives and </a:t>
            </a:r>
            <a:r>
              <a:rPr lang="en-US" sz="3200" b="1" dirty="0" smtClean="0"/>
              <a:t>repo</a:t>
            </a:r>
            <a:r>
              <a:rPr lang="zh-CN" altLang="en-US" sz="3200" b="1" dirty="0" smtClean="0"/>
              <a:t> </a:t>
            </a:r>
            <a:r>
              <a:rPr lang="en-US" sz="3200" b="1" dirty="0" smtClean="0"/>
              <a:t>players with exemptions</a:t>
            </a:r>
            <a:r>
              <a:rPr lang="en-US" sz="3200" b="1" dirty="0"/>
              <a:t>, insulations, and special </a:t>
            </a:r>
            <a:r>
              <a:rPr lang="en-US" sz="3200" b="1" dirty="0" smtClean="0"/>
              <a:t>treatment</a:t>
            </a:r>
            <a:r>
              <a:rPr lang="en-US" altLang="zh-CN" sz="3200" b="1" dirty="0" smtClean="0"/>
              <a:t>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51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0" y="599090"/>
            <a:ext cx="9909940" cy="6258910"/>
          </a:xfrm>
        </p:spPr>
      </p:pic>
    </p:spTree>
    <p:extLst>
      <p:ext uri="{BB962C8B-B14F-4D97-AF65-F5344CB8AC3E}">
        <p14:creationId xmlns:p14="http://schemas.microsoft.com/office/powerpoint/2010/main" val="11665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sz="4800" b="1" dirty="0" smtClean="0"/>
              <a:t>A</a:t>
            </a:r>
            <a:r>
              <a:rPr lang="en-US" altLang="zh-CN" b="1" dirty="0" smtClean="0"/>
              <a:t>IG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AAA Rating</a:t>
            </a:r>
          </a:p>
          <a:p>
            <a:r>
              <a:rPr lang="en-US" altLang="zh-CN" dirty="0" smtClean="0"/>
              <a:t>$400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credit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default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obligations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$100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equity</a:t>
            </a:r>
            <a:endParaRPr lang="zh-CN" altLang="en-US" dirty="0" smtClean="0"/>
          </a:p>
          <a:p>
            <a:r>
              <a:rPr lang="en-US" dirty="0"/>
              <a:t>“It seems shocking to me that Goldman would </a:t>
            </a:r>
            <a:r>
              <a:rPr lang="en-US" dirty="0" smtClean="0"/>
              <a:t>become</a:t>
            </a:r>
            <a:r>
              <a:rPr lang="zh-CN" altLang="en-US" dirty="0" smtClean="0"/>
              <a:t> </a:t>
            </a:r>
            <a:r>
              <a:rPr lang="en-US" dirty="0" smtClean="0"/>
              <a:t>so </a:t>
            </a:r>
            <a:r>
              <a:rPr lang="en-US" dirty="0"/>
              <a:t>exposed to AIG and kept doing deals with them and laying on the risk</a:t>
            </a:r>
            <a:r>
              <a:rPr lang="en-US" dirty="0" smtClean="0"/>
              <a:t>.”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	</a:t>
            </a:r>
            <a:r>
              <a:rPr lang="zh-CN" altLang="en-US" dirty="0" smtClean="0"/>
              <a:t>		</a:t>
            </a:r>
            <a:r>
              <a:rPr lang="en-US" altLang="zh-CN" dirty="0" smtClean="0"/>
              <a:t>------- </a:t>
            </a:r>
            <a:r>
              <a:rPr lang="en-US" dirty="0"/>
              <a:t>a former chief of </a:t>
            </a:r>
            <a:r>
              <a:rPr lang="en-US" dirty="0" smtClean="0"/>
              <a:t>AIG’s financial products unit</a:t>
            </a:r>
            <a:endParaRPr lang="zh-CN" altLang="en-US" dirty="0" smtClean="0"/>
          </a:p>
          <a:p>
            <a:r>
              <a:rPr lang="en-US" dirty="0" smtClean="0"/>
              <a:t>It post </a:t>
            </a:r>
            <a:r>
              <a:rPr lang="en-US" dirty="0"/>
              <a:t>generous collateral if the value of the </a:t>
            </a:r>
            <a:r>
              <a:rPr lang="en-US" dirty="0" smtClean="0"/>
              <a:t>insured</a:t>
            </a:r>
            <a:r>
              <a:rPr lang="zh-CN" altLang="en-US" dirty="0" smtClean="0"/>
              <a:t> </a:t>
            </a:r>
            <a:r>
              <a:rPr lang="en-US" dirty="0" smtClean="0"/>
              <a:t>securities </a:t>
            </a:r>
            <a:r>
              <a:rPr lang="en-US" dirty="0"/>
              <a:t>dropped or if its own credit rating </a:t>
            </a:r>
            <a:r>
              <a:rPr lang="en-US" dirty="0" smtClean="0"/>
              <a:t>fell</a:t>
            </a:r>
            <a:endParaRPr lang="zh-CN" altLang="en-US" dirty="0" smtClean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03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</a:t>
            </a:r>
            <a:r>
              <a:rPr lang="en-US" b="1" dirty="0" smtClean="0"/>
              <a:t>ear </a:t>
            </a:r>
            <a:r>
              <a:rPr lang="en-US" sz="4800" b="1" dirty="0" smtClean="0"/>
              <a:t>S</a:t>
            </a:r>
            <a:r>
              <a:rPr lang="en-US" b="1" dirty="0" smtClean="0"/>
              <a:t>tearns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extensively relied on repos to finance itself</a:t>
            </a:r>
          </a:p>
          <a:p>
            <a:r>
              <a:rPr lang="en-US" dirty="0" smtClean="0"/>
              <a:t>With $400 billion in assets when it failed, a quarter of Bear’s values was in the repo market</a:t>
            </a:r>
          </a:p>
          <a:p>
            <a:r>
              <a:rPr lang="en-US" dirty="0" smtClean="0"/>
              <a:t>Repos is eight times Bear’s total equity </a:t>
            </a:r>
            <a:r>
              <a:rPr lang="en-US" dirty="0" err="1" smtClean="0"/>
              <a:t>captial</a:t>
            </a:r>
            <a:endParaRPr lang="en-US" dirty="0" smtClean="0"/>
          </a:p>
          <a:p>
            <a:r>
              <a:rPr lang="en-US" dirty="0" smtClean="0"/>
              <a:t>Counterparties were less concerned with Bear’s viability and liquidity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666</Words>
  <Application>Microsoft Macintosh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DengXian</vt:lpstr>
      <vt:lpstr>DengXian Light</vt:lpstr>
      <vt:lpstr>Arial</vt:lpstr>
      <vt:lpstr>Office Theme</vt:lpstr>
      <vt:lpstr>PowerPoint Presentation</vt:lpstr>
      <vt:lpstr>THE DERIVATIVES MARKET’S PAYMENT PRIORITIES AS FINANICAL CRISIS ACCELERATOR</vt:lpstr>
      <vt:lpstr>AGENDA</vt:lpstr>
      <vt:lpstr>THE CODE</vt:lpstr>
      <vt:lpstr>THE CODE FOR CREDITORS HOLDING DERIVATIVES AND REPURCHASE AGGREEMENTS</vt:lpstr>
      <vt:lpstr>PowerPoint Presentation</vt:lpstr>
      <vt:lpstr>PowerPoint Presentation</vt:lpstr>
      <vt:lpstr>AIG</vt:lpstr>
      <vt:lpstr>Bear Stearns</vt:lpstr>
      <vt:lpstr>Lehman</vt:lpstr>
      <vt:lpstr>INCENTIVES AND DISINCENTIVE FOR MARKET DISCIPLINE</vt:lpstr>
      <vt:lpstr>THE CODE-INDUCED WEAKENING OF MARKET DISCIPLINE MECHANISMS</vt:lpstr>
      <vt:lpstr>RUN AND CONTAGION</vt:lpstr>
      <vt:lpstr>WHY CONTRACT CANNOT SOLVE COUNTERPARTY RISK</vt:lpstr>
      <vt:lpstr>WHAT THE DODD-FRANK FINANCIAL REFORMS DO AND FAIL TO DO</vt:lpstr>
      <vt:lpstr>CONCLUSION</vt:lpstr>
      <vt:lpstr>MY OPINIONS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DERIVATIVES MARKET’S PAYMENT PRIORITIES AS FINANICAL CRISIS ACCELERATOR</dc:title>
  <dc:creator>yi yin</dc:creator>
  <cp:lastModifiedBy>yi yin</cp:lastModifiedBy>
  <cp:revision>29</cp:revision>
  <dcterms:created xsi:type="dcterms:W3CDTF">2016-10-11T03:13:39Z</dcterms:created>
  <dcterms:modified xsi:type="dcterms:W3CDTF">2016-10-11T20:12:10Z</dcterms:modified>
</cp:coreProperties>
</file>